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3"/>
  </p:notesMasterIdLst>
  <p:sldIdLst>
    <p:sldId id="282" r:id="rId2"/>
    <p:sldId id="270" r:id="rId3"/>
    <p:sldId id="272" r:id="rId4"/>
    <p:sldId id="286" r:id="rId5"/>
    <p:sldId id="278" r:id="rId6"/>
    <p:sldId id="273" r:id="rId7"/>
    <p:sldId id="274" r:id="rId8"/>
    <p:sldId id="284" r:id="rId9"/>
    <p:sldId id="275" r:id="rId10"/>
    <p:sldId id="277" r:id="rId11"/>
    <p:sldId id="279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1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7DB8"/>
    <a:srgbClr val="F4F2F5"/>
    <a:srgbClr val="EFEDF0"/>
    <a:srgbClr val="FFFFFF"/>
    <a:srgbClr val="A47CB8"/>
    <a:srgbClr val="A079B4"/>
    <a:srgbClr val="A27AB7"/>
    <a:srgbClr val="BEBBB8"/>
    <a:srgbClr val="7865B3"/>
    <a:srgbClr val="A2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5" autoAdjust="0"/>
    <p:restoredTop sz="94639" autoAdjust="0"/>
  </p:normalViewPr>
  <p:slideViewPr>
    <p:cSldViewPr>
      <p:cViewPr varScale="1">
        <p:scale>
          <a:sx n="105" d="100"/>
          <a:sy n="105" d="100"/>
        </p:scale>
        <p:origin x="720" y="78"/>
      </p:cViewPr>
      <p:guideLst>
        <p:guide orient="horz" pos="4156"/>
        <p:guide pos="166"/>
      </p:guideLst>
    </p:cSldViewPr>
  </p:slideViewPr>
  <p:outlineViewPr>
    <p:cViewPr>
      <p:scale>
        <a:sx n="33" d="100"/>
        <a:sy n="33" d="100"/>
      </p:scale>
      <p:origin x="42" y="81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9AEA6-33B7-4193-9F44-E5145A4BA633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D1B80-AE27-4157-868B-F4F0F385C8B5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260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260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0047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395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382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434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664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030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734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280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AD1B80-AE27-4157-868B-F4F0F385C8B5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074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C11398-2619-D7D2-728A-2009B64E7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C20BF1A-5F07-BF46-FA66-D17C55887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01D25D-8013-EDF9-58DA-425C9D2C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40A908-1909-5E4D-CDC3-A027EC5A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93D938-2B42-A0D5-C698-085F630A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627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E1895-0B05-23CD-8A0F-C4843DA2A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2EF92F-0D7D-C44D-86CA-CA8716383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42B845-FBCE-8B53-5122-11599927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031659-5A4C-61AD-6FA4-819FDF3F2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C87297-DC8F-2DBF-937D-AA04CEB48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47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619F64-B511-FC6F-90A3-05F37AD08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0E9533-F425-A532-7146-355EF092E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EB40F8-EA76-BE48-076E-6DCA1695E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1CFA28-866D-A6A5-C2BC-44BC3E28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3801DC-A430-BAE4-E257-7A6C22A5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40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04F94-3DEA-8F4E-9073-A00CA6C5A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A9ABEF-5B6F-1280-3D7C-969F1FE9F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74624-E7DB-C8D2-FE56-794BC6EAD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C34F40-6E69-1A13-D83E-EF7F5688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F9CB99-B428-7C94-15DE-5F23889C4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803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1C4C8-1E5F-4522-356F-2013EBD6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D90CD0C-E648-AAD4-0E99-FFCBD1B28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D3B62-F448-EE2B-29E0-DE6E5672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484D85-9BD2-8A41-9445-8F11D1CA1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B029A5-55DA-9F9F-23FA-FA6BDF0E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35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02D2F-CF66-99F2-C37F-42F08B626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C11A03-B474-C7A4-DCFC-9BA824444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D45B02-5102-DB9D-CEF4-7772647B8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3409A2-2A46-DC38-EB0F-104915D7D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2AFBCA-A775-1F89-B683-71AC62176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C2F074-1BE7-5B57-870D-00DC82B4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8605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99F2C-6B9C-7789-E91B-7535848D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DCD155-A8E3-7936-B2F8-82CC9DE24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4D25050-1D38-3BDA-3EF6-1EB6A7BEE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538BB85-8624-5EA7-1845-483E83F9D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1C2BB48-D4B1-178A-C897-C8174FA38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10277B-7D0A-7CF1-937D-289F06DC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B3F7CC-715A-0DC9-6473-0661D9E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1963285-206E-6D84-D383-6FD72348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48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5758F-B720-F216-FB06-1A0486CE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F18C34-CEE5-6E26-1722-22773F16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5E97D6-86D4-CA1C-3A44-FBCCA848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46B02D-BE1C-A2D4-C6E4-F6511B67B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94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623A811-DCBA-09C9-F192-75BDC3AB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262765-2F78-989F-6A78-836AF628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365C89-10F8-7BE6-C248-F346D17F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90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8D5E4-26F2-B5A0-3884-CF4F4A162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A5DC67-F716-7E25-39CD-53B016C54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F96ADD-7C20-F5FB-2694-E2213FC0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BE334-466A-ACEB-E4EF-B5140569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72B3E0-8BAA-E749-3CF7-05C790BC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9DB128-D402-44B8-DD4A-BB0DA1AD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92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84C3A1-BDB6-1F0A-4825-5A8D17AA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C45204-F129-60F2-6DB5-0BD1BFD48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7875C6-0921-A3AF-2D2E-E5F354445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467917-7AFB-8F11-F9B2-C2854417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D0D7EF-EF32-0417-856B-20BEDFCED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B6980B-FFE1-B409-C22B-53E5543E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855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E6B79B9-DA18-E9CD-3286-F3B09852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60B9F2-FB75-78BB-E5A5-FE6010A9B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D7FBE3-E131-B353-83D6-272185B9E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1010D-AEB8-4B5F-83A4-86D7574D3B82}" type="datetimeFigureOut">
              <a:rPr lang="es-MX" smtClean="0"/>
              <a:pPr/>
              <a:t>28/03/2024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9DBF97-ECAB-9B06-B8F6-57C19F1CF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DC64E5-018E-3736-9504-EF89A80A6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6A602-A7D0-4397-B214-3E2CB0BD3D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080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 descr="Imagen en blanco y negro de una caja de cartón&#10;&#10;Descripción generada automáticamente con confianza baja">
            <a:extLst>
              <a:ext uri="{FF2B5EF4-FFF2-40B4-BE49-F238E27FC236}">
                <a16:creationId xmlns:a16="http://schemas.microsoft.com/office/drawing/2014/main" id="{0C7AF438-2DDF-6A6D-0945-6C6B78F04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6" t="5394" r="15436" b="19491"/>
          <a:stretch/>
        </p:blipFill>
        <p:spPr>
          <a:xfrm>
            <a:off x="-8" y="-4"/>
            <a:ext cx="12192000" cy="685595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90517" y="4792801"/>
            <a:ext cx="4361581" cy="1156572"/>
          </a:xfrm>
        </p:spPr>
        <p:txBody>
          <a:bodyPr anchor="t">
            <a:noAutofit/>
          </a:bodyPr>
          <a:lstStyle/>
          <a:p>
            <a:r>
              <a:rPr lang="es-MX" sz="3600" b="1" dirty="0">
                <a:latin typeface="Century Gothic" panose="020B0502020202020204" pitchFamily="34" charset="0"/>
                <a:ea typeface="Adobe Gothic Std B" pitchFamily="34" charset="-128"/>
              </a:rPr>
              <a:t>Materiales Electorales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303734" y="6128933"/>
            <a:ext cx="6089773" cy="576738"/>
          </a:xfrm>
        </p:spPr>
        <p:txBody>
          <a:bodyPr anchor="b">
            <a:normAutofit/>
          </a:bodyPr>
          <a:lstStyle/>
          <a:p>
            <a:r>
              <a:rPr lang="es-MX" sz="16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Dirección Ejecutiva de Organización Electoral y Geoestadística </a:t>
            </a: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agen 33" descr="Texto&#10;&#10;Descripción generada automáticamente">
            <a:extLst>
              <a:ext uri="{FF2B5EF4-FFF2-40B4-BE49-F238E27FC236}">
                <a16:creationId xmlns:a16="http://schemas.microsoft.com/office/drawing/2014/main" id="{01BFE5D4-D11A-B4E0-D59F-C9B059921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 t="715" r="28994" b="10189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27" name="Oval 12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 descr="Un letrero de color blanco&#10;&#10;Descripción generada automáticamente con confianza baja">
            <a:extLst>
              <a:ext uri="{FF2B5EF4-FFF2-40B4-BE49-F238E27FC236}">
                <a16:creationId xmlns:a16="http://schemas.microsoft.com/office/drawing/2014/main" id="{D1E35500-4E3B-07D4-E6B9-31BDB20395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16909" r="18280" b="1347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n 18" descr="Texto, Pizarra&#10;&#10;Descripción generada automáticamente">
            <a:extLst>
              <a:ext uri="{FF2B5EF4-FFF2-40B4-BE49-F238E27FC236}">
                <a16:creationId xmlns:a16="http://schemas.microsoft.com/office/drawing/2014/main" id="{AE50B17B-DED1-8A7E-D9A6-EEDC082E61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t="10967" r="26034" b="13274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57CD08F-7C39-0DAF-A65F-581257C85280}"/>
              </a:ext>
            </a:extLst>
          </p:cNvPr>
          <p:cNvSpPr txBox="1"/>
          <p:nvPr/>
        </p:nvSpPr>
        <p:spPr>
          <a:xfrm>
            <a:off x="11887200" y="7802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E7681A9-278D-99CC-D7C9-7E9D89D96AF1}"/>
              </a:ext>
            </a:extLst>
          </p:cNvPr>
          <p:cNvSpPr txBox="1"/>
          <p:nvPr/>
        </p:nvSpPr>
        <p:spPr>
          <a:xfrm>
            <a:off x="12115800" y="7195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  <p:pic>
        <p:nvPicPr>
          <p:cNvPr id="37" name="Imagen 36" descr="Texto&#10;&#10;Descripción generada automáticamente con confianza media">
            <a:extLst>
              <a:ext uri="{FF2B5EF4-FFF2-40B4-BE49-F238E27FC236}">
                <a16:creationId xmlns:a16="http://schemas.microsoft.com/office/drawing/2014/main" id="{2DB1D25C-5C22-424D-93B5-3B1EAFE066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746" t="1698" r="-37236" b="382"/>
          <a:stretch/>
        </p:blipFill>
        <p:spPr>
          <a:xfrm>
            <a:off x="4577420" y="693359"/>
            <a:ext cx="4829976" cy="2820290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3" name="Imagen 12" descr="Forma&#10;&#10;Descripción generada automáticamente con confianza media">
            <a:extLst>
              <a:ext uri="{FF2B5EF4-FFF2-40B4-BE49-F238E27FC236}">
                <a16:creationId xmlns:a16="http://schemas.microsoft.com/office/drawing/2014/main" id="{F71063CF-3332-BA9C-3948-A7133DDD24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228771"/>
            <a:ext cx="3372108" cy="114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1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Lupa Tipo Fresnel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D7BD90E-391D-F445-EE34-46E11AE10748}"/>
              </a:ext>
            </a:extLst>
          </p:cNvPr>
          <p:cNvSpPr txBox="1"/>
          <p:nvPr/>
        </p:nvSpPr>
        <p:spPr>
          <a:xfrm>
            <a:off x="5854433" y="2507278"/>
            <a:ext cx="5472608" cy="2752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Proporciona una imagen aumentada de la boleta, acta o documento.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Facilita la lectura a la ciudadanía con debilidad visual y las personas adultas mayores que acuden a votar, también ayuda a mejorar la lectura de las actas y documentos auxiliares que utilizan las personas funcionarias de mesa.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65249B1D-3835-7C8C-7CE6-8C4A38E93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6" t="6283" r="31717" b="10084"/>
          <a:stretch/>
        </p:blipFill>
        <p:spPr>
          <a:xfrm>
            <a:off x="886075" y="948139"/>
            <a:ext cx="4628096" cy="5421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0B205189-F2EA-772A-1139-0C91BDE68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4F148-9A9D-5A26-4AA2-3FAF0273225E}"/>
              </a:ext>
            </a:extLst>
          </p:cNvPr>
          <p:cNvGrpSpPr/>
          <p:nvPr/>
        </p:nvGrpSpPr>
        <p:grpSpPr>
          <a:xfrm>
            <a:off x="10056440" y="-9418"/>
            <a:ext cx="2684380" cy="918138"/>
            <a:chOff x="10056440" y="-9418"/>
            <a:chExt cx="2684380" cy="918138"/>
          </a:xfrm>
        </p:grpSpPr>
        <p:sp>
          <p:nvSpPr>
            <p:cNvPr id="8" name="Diagrama de flujo: datos 7">
              <a:extLst>
                <a:ext uri="{FF2B5EF4-FFF2-40B4-BE49-F238E27FC236}">
                  <a16:creationId xmlns:a16="http://schemas.microsoft.com/office/drawing/2014/main" id="{FF778EE4-A017-03B9-2F2D-E1C9CF6B15C6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9" name="Imagen 8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FC390024-C17D-B66D-BC4E-CF900CF4B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808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Cinta de Seguridad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C2B6739-B994-1D1A-7E0F-F290C2AA6169}"/>
              </a:ext>
            </a:extLst>
          </p:cNvPr>
          <p:cNvSpPr txBox="1"/>
          <p:nvPr/>
        </p:nvSpPr>
        <p:spPr>
          <a:xfrm>
            <a:off x="792351" y="3072112"/>
            <a:ext cx="10619856" cy="1586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Cinta adherible transparente con el logotipo institucional impreso, que sirve para sellar las urnas armadas al inicio de la jornada, una vez que se haya verificado que se encuentren vacías, y se retira al terminar la jornada para iniciar el escrutinio.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También se utiliza para sellar la caja paquete que contiene el expediente que se entrega a los consejos distritales.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5BF54F-B890-DBB1-6A4F-8DA845F4B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216" y="4658700"/>
            <a:ext cx="3106697" cy="1774948"/>
          </a:xfrm>
          <a:prstGeom prst="rect">
            <a:avLst/>
          </a:prstGeom>
        </p:spPr>
      </p:pic>
      <p:pic>
        <p:nvPicPr>
          <p:cNvPr id="3074" name="Imagen 1">
            <a:extLst>
              <a:ext uri="{FF2B5EF4-FFF2-40B4-BE49-F238E27FC236}">
                <a16:creationId xmlns:a16="http://schemas.microsoft.com/office/drawing/2014/main" id="{B7DF620B-DDE6-B111-C636-9496720FA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56" y="1379222"/>
            <a:ext cx="10770816" cy="153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Texto&#10;&#10;Descripción generada automáticamente con confianza media">
            <a:extLst>
              <a:ext uri="{FF2B5EF4-FFF2-40B4-BE49-F238E27FC236}">
                <a16:creationId xmlns:a16="http://schemas.microsoft.com/office/drawing/2014/main" id="{888BA099-01EE-B745-17C7-7BBE596264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3045CA5-64B2-4EFD-C50E-60CB6F3F791E}"/>
              </a:ext>
            </a:extLst>
          </p:cNvPr>
          <p:cNvGrpSpPr/>
          <p:nvPr/>
        </p:nvGrpSpPr>
        <p:grpSpPr>
          <a:xfrm>
            <a:off x="10056440" y="-9418"/>
            <a:ext cx="2684380" cy="918138"/>
            <a:chOff x="10056440" y="-9418"/>
            <a:chExt cx="2684380" cy="918138"/>
          </a:xfrm>
        </p:grpSpPr>
        <p:sp>
          <p:nvSpPr>
            <p:cNvPr id="7" name="Diagrama de flujo: datos 6">
              <a:extLst>
                <a:ext uri="{FF2B5EF4-FFF2-40B4-BE49-F238E27FC236}">
                  <a16:creationId xmlns:a16="http://schemas.microsoft.com/office/drawing/2014/main" id="{AB5933CD-F151-C865-B0E2-3F9E3E0648DD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8" name="Imagen 7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33A51C-CE78-5BCF-71DC-646D2B7B1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756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Materiales Electorales</a:t>
            </a:r>
          </a:p>
        </p:txBody>
      </p:sp>
      <p:pic>
        <p:nvPicPr>
          <p:cNvPr id="5" name="Imagen 4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552BB0AC-0B7E-8CCA-6EF4-646DEF648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53" y="2227633"/>
            <a:ext cx="5026799" cy="5062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A86631-8E9C-F1C1-B288-2A938F068B6A}"/>
              </a:ext>
            </a:extLst>
          </p:cNvPr>
          <p:cNvSpPr txBox="1"/>
          <p:nvPr/>
        </p:nvSpPr>
        <p:spPr>
          <a:xfrm>
            <a:off x="481818" y="1741570"/>
            <a:ext cx="1092514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Uno de los principales </a:t>
            </a:r>
            <a:r>
              <a:rPr lang="es-ES" sz="1600" b="1" dirty="0">
                <a:solidFill>
                  <a:srgbClr val="A47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del diseño es </a:t>
            </a:r>
            <a:r>
              <a:rPr lang="es-ES" sz="1600" b="1" dirty="0">
                <a:solidFill>
                  <a:srgbClr val="A47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progresivamente los </a:t>
            </a:r>
            <a:r>
              <a:rPr lang="es-ES" sz="1600" b="1" dirty="0">
                <a:solidFill>
                  <a:srgbClr val="A47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obstáculos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 para garantizar el ejercicio del derecho a votar de toda la ciudadanía en los procesos electorales y mecanismos de participación ciudadana que organiza el Instituto Electoral de la Ciudad de México (IECM).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E46EAF0-C77C-59A5-DED3-52F385CF74BB}"/>
              </a:ext>
            </a:extLst>
          </p:cNvPr>
          <p:cNvSpPr txBox="1"/>
          <p:nvPr/>
        </p:nvSpPr>
        <p:spPr>
          <a:xfrm>
            <a:off x="481818" y="2864146"/>
            <a:ext cx="672173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IECM promueve la </a:t>
            </a:r>
            <a:r>
              <a:rPr lang="es-ES" sz="1600" b="1" dirty="0">
                <a:solidFill>
                  <a:srgbClr val="A47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accesibilidad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personas con discapacidad y adultas mayores con propuestas innovadoras, desarrollo de prototipos e investigación y convenios de </a:t>
            </a:r>
            <a:r>
              <a:rPr lang="es-ES" sz="1600" b="1" dirty="0">
                <a:solidFill>
                  <a:srgbClr val="A47D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instituciones como IAAM, INAPAM, CONADIS, e INDEPEDI, además de ejercicios y simulacros con organizaciones como Ilumina, ceguera y baja visión.</a:t>
            </a:r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71D7B454-CF80-F666-F80F-B4286DEFF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31AA3243-05E6-D014-CFC3-8C40176DB336}"/>
              </a:ext>
            </a:extLst>
          </p:cNvPr>
          <p:cNvGrpSpPr/>
          <p:nvPr/>
        </p:nvGrpSpPr>
        <p:grpSpPr>
          <a:xfrm>
            <a:off x="10056440" y="-9418"/>
            <a:ext cx="2684380" cy="918138"/>
            <a:chOff x="10056440" y="-9418"/>
            <a:chExt cx="2684380" cy="918138"/>
          </a:xfrm>
        </p:grpSpPr>
        <p:sp>
          <p:nvSpPr>
            <p:cNvPr id="10" name="Diagrama de flujo: datos 9">
              <a:extLst>
                <a:ext uri="{FF2B5EF4-FFF2-40B4-BE49-F238E27FC236}">
                  <a16:creationId xmlns:a16="http://schemas.microsoft.com/office/drawing/2014/main" id="{7BA01254-8BEA-8DBC-B304-476AADAED85D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642D66AA-8A34-FC47-1622-26F5FC01D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037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Caja Paquete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pic>
        <p:nvPicPr>
          <p:cNvPr id="8" name="Imagen 7" descr="Texto&#10;&#10;Descripción generada automáticamente con confianza media">
            <a:extLst>
              <a:ext uri="{FF2B5EF4-FFF2-40B4-BE49-F238E27FC236}">
                <a16:creationId xmlns:a16="http://schemas.microsoft.com/office/drawing/2014/main" id="{BF48CF8B-8EEE-F08C-2BCF-627C254ED4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BA57C66C-7719-0B39-8E66-BF5FAA8CD11F}"/>
              </a:ext>
            </a:extLst>
          </p:cNvPr>
          <p:cNvGrpSpPr/>
          <p:nvPr/>
        </p:nvGrpSpPr>
        <p:grpSpPr>
          <a:xfrm>
            <a:off x="10056440" y="-9418"/>
            <a:ext cx="2684380" cy="918138"/>
            <a:chOff x="10056440" y="-9418"/>
            <a:chExt cx="2684380" cy="918138"/>
          </a:xfrm>
        </p:grpSpPr>
        <p:sp>
          <p:nvSpPr>
            <p:cNvPr id="10" name="Diagrama de flujo: datos 9">
              <a:extLst>
                <a:ext uri="{FF2B5EF4-FFF2-40B4-BE49-F238E27FC236}">
                  <a16:creationId xmlns:a16="http://schemas.microsoft.com/office/drawing/2014/main" id="{E9F29569-4806-1A11-8962-737473D13836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731C089C-4705-9FE5-F716-1AE5D24FD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4019A-E791-DFAD-8269-FAC28C68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74"/>
          <a:stretch>
            <a:fillRect/>
          </a:stretch>
        </p:blipFill>
        <p:spPr bwMode="auto">
          <a:xfrm>
            <a:off x="5662076" y="-25362"/>
            <a:ext cx="4301677" cy="511188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675CB8-D94C-4BFD-7485-D27CEC8A2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r="7921"/>
          <a:stretch/>
        </p:blipFill>
        <p:spPr>
          <a:xfrm>
            <a:off x="7771222" y="2434632"/>
            <a:ext cx="3971822" cy="41372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F020C72B-8582-3997-0E75-E45809328953}"/>
              </a:ext>
            </a:extLst>
          </p:cNvPr>
          <p:cNvSpPr txBox="1"/>
          <p:nvPr/>
        </p:nvSpPr>
        <p:spPr>
          <a:xfrm>
            <a:off x="538670" y="2009557"/>
            <a:ext cx="546445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Resguarda, protege y transporta la documentación electoral de cada elección, útiles de papelería, y materiales electorales como sello x, crayones triangulares, lupa Fresnel, y cinta de seguridad, que se utilizan en las casillas.</a:t>
            </a:r>
          </a:p>
          <a:p>
            <a:pPr marL="82550"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Cada una cuenta con los datos que identifican el consejo distrital local, sección electoral, número y tipo de casilla.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Al término de la jornada resguarda los expedientes y sobre PREP, que se entregan a los Consejos Distritales. 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0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Cancel Modular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A1385D8-7AFC-4A08-C206-3DCACC04BAE2}"/>
              </a:ext>
            </a:extLst>
          </p:cNvPr>
          <p:cNvSpPr txBox="1"/>
          <p:nvPr/>
        </p:nvSpPr>
        <p:spPr>
          <a:xfrm>
            <a:off x="5450484" y="1642755"/>
            <a:ext cx="597666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Brinda secrecía para la emisión del voto de la ciudadanía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Puede ser utilizado por dos personas simultáneamente.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Amplio diseño y altura de la mesa que permite acceso con silla de ruedas.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Promueve autosuficiencia de personas con discapacidad física.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Cuenta con clip sujeta boletas e inclinación para evitar que la boleta caiga.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Espacio bajo relieve para colocar Sello X y marcador de boletas.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DD1102-8205-2DCB-1AA2-67A858FAA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912" y="3292733"/>
            <a:ext cx="2528681" cy="3096344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4293429F-5C80-38BD-DA30-B7284260F1F3}"/>
              </a:ext>
            </a:extLst>
          </p:cNvPr>
          <p:cNvGrpSpPr/>
          <p:nvPr/>
        </p:nvGrpSpPr>
        <p:grpSpPr>
          <a:xfrm>
            <a:off x="299179" y="1519381"/>
            <a:ext cx="4006597" cy="3917605"/>
            <a:chOff x="299179" y="1519381"/>
            <a:chExt cx="4006597" cy="3917605"/>
          </a:xfrm>
        </p:grpSpPr>
        <p:pic>
          <p:nvPicPr>
            <p:cNvPr id="2" name="Imagen 1" descr="Una caricatura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9EE06B5E-8A43-781A-3F4A-9E6C661C2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57" t="33983" r="66808" b="22828"/>
            <a:stretch/>
          </p:blipFill>
          <p:spPr>
            <a:xfrm flipH="1">
              <a:off x="299179" y="2177741"/>
              <a:ext cx="1275096" cy="2961903"/>
            </a:xfrm>
            <a:prstGeom prst="rect">
              <a:avLst/>
            </a:prstGeom>
          </p:spPr>
        </p:pic>
        <p:pic>
          <p:nvPicPr>
            <p:cNvPr id="4" name="Imagen 3" descr="Imagen en blanco y negro&#10;&#10;Descripción generada automáticamente con confianza media">
              <a:extLst>
                <a:ext uri="{FF2B5EF4-FFF2-40B4-BE49-F238E27FC236}">
                  <a16:creationId xmlns:a16="http://schemas.microsoft.com/office/drawing/2014/main" id="{337B4FCF-3F94-F0B0-1C5B-B6873889E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9" t="6137" r="6894" b="12255"/>
            <a:stretch/>
          </p:blipFill>
          <p:spPr>
            <a:xfrm>
              <a:off x="623392" y="1519381"/>
              <a:ext cx="3682384" cy="39176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6718BA93-F9C4-6996-0A4D-EA6E23C64459}"/>
              </a:ext>
            </a:extLst>
          </p:cNvPr>
          <p:cNvGrpSpPr/>
          <p:nvPr/>
        </p:nvGrpSpPr>
        <p:grpSpPr>
          <a:xfrm>
            <a:off x="10056440" y="-9418"/>
            <a:ext cx="2684380" cy="918138"/>
            <a:chOff x="10056440" y="-9418"/>
            <a:chExt cx="2684380" cy="918138"/>
          </a:xfrm>
        </p:grpSpPr>
        <p:sp>
          <p:nvSpPr>
            <p:cNvPr id="35" name="Diagrama de flujo: datos 34">
              <a:extLst>
                <a:ext uri="{FF2B5EF4-FFF2-40B4-BE49-F238E27FC236}">
                  <a16:creationId xmlns:a16="http://schemas.microsoft.com/office/drawing/2014/main" id="{18488195-E5CC-E8D9-F627-ABFA3E22DDAE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7" name="Imagen 16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963791A2-1292-E68E-FA4C-8C282852C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  <p:pic>
        <p:nvPicPr>
          <p:cNvPr id="21" name="Imagen 20" descr="Texto&#10;&#10;Descripción generada automáticamente con confianza media">
            <a:extLst>
              <a:ext uri="{FF2B5EF4-FFF2-40B4-BE49-F238E27FC236}">
                <a16:creationId xmlns:a16="http://schemas.microsoft.com/office/drawing/2014/main" id="{3BCF976B-BCF7-5CCB-69D9-273D5CDD4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16888 -0.13287 " pathEditMode="relative" rAng="0" ptsTypes="AA">
                                      <p:cBhvr>
                                        <p:cTn id="6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Mampara Especial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F4A097-242C-9F35-F0C9-C6BAB6B526D2}"/>
              </a:ext>
            </a:extLst>
          </p:cNvPr>
          <p:cNvSpPr txBox="1"/>
          <p:nvPr/>
        </p:nvSpPr>
        <p:spPr>
          <a:xfrm>
            <a:off x="217117" y="2937262"/>
            <a:ext cx="3285760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161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Permite que la ciudadanía pueda votar de manera libre y secreta.</a:t>
            </a: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399F6EF0-CD8D-17A0-2F95-427D06116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6" t="6235" r="28042" b="16004"/>
          <a:stretch/>
        </p:blipFill>
        <p:spPr bwMode="auto">
          <a:xfrm>
            <a:off x="6917738" y="881696"/>
            <a:ext cx="4976238" cy="428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 descr="Texto&#10;&#10;Descripción generada automáticamente con confianza media">
            <a:extLst>
              <a:ext uri="{FF2B5EF4-FFF2-40B4-BE49-F238E27FC236}">
                <a16:creationId xmlns:a16="http://schemas.microsoft.com/office/drawing/2014/main" id="{D6869E8D-5022-12FA-2C99-BDF0A8ECF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64" y="204803"/>
            <a:ext cx="1182475" cy="519941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20EA41C3-1035-CB17-9CC9-A8335F7313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A81FE1C-6455-058B-C531-37E0B225F46C}"/>
              </a:ext>
            </a:extLst>
          </p:cNvPr>
          <p:cNvSpPr txBox="1"/>
          <p:nvPr/>
        </p:nvSpPr>
        <p:spPr>
          <a:xfrm>
            <a:off x="217117" y="1731244"/>
            <a:ext cx="6442910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1613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Por primera vez, el INE ha decidido implementar el uso de 2 mamparas especiales en las mesas directivas de casilla única que se determinen, en sustitución del cancel modular.</a:t>
            </a:r>
          </a:p>
        </p:txBody>
      </p:sp>
      <p:pic>
        <p:nvPicPr>
          <p:cNvPr id="13" name="Imagen 12" descr="Caja de cartón&#10;&#10;Descripción generada automáticamente con confianza baja">
            <a:extLst>
              <a:ext uri="{FF2B5EF4-FFF2-40B4-BE49-F238E27FC236}">
                <a16:creationId xmlns:a16="http://schemas.microsoft.com/office/drawing/2014/main" id="{34584291-7067-E29A-33B1-CDB91BFDE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7" y="3081246"/>
            <a:ext cx="4275246" cy="3874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80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418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Urnas 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pic>
        <p:nvPicPr>
          <p:cNvPr id="27" name="Imagen 26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98C34456-1CE5-BB55-E899-57373A1DAF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9" t="8927" r="32639" b="13030"/>
          <a:stretch/>
        </p:blipFill>
        <p:spPr>
          <a:xfrm>
            <a:off x="6862429" y="3954804"/>
            <a:ext cx="2547542" cy="2799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86A6433-DC06-7A04-64E4-A5E9181D4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2" t="8833" r="32709" b="17514"/>
          <a:stretch/>
        </p:blipFill>
        <p:spPr>
          <a:xfrm>
            <a:off x="6658638" y="342267"/>
            <a:ext cx="2677040" cy="295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Imagen 30" descr="Imagen en blanco y negro de una caja&#10;&#10;Descripción generada automáticamente con confianza baja">
            <a:extLst>
              <a:ext uri="{FF2B5EF4-FFF2-40B4-BE49-F238E27FC236}">
                <a16:creationId xmlns:a16="http://schemas.microsoft.com/office/drawing/2014/main" id="{8FFCA951-D630-81FD-DCA8-CFEBB6F09C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7143" b="4726"/>
          <a:stretch/>
        </p:blipFill>
        <p:spPr>
          <a:xfrm>
            <a:off x="9335678" y="2036360"/>
            <a:ext cx="2502344" cy="2693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23A2A0C9-7073-F31D-1560-CD8C372E57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A660C35C-AC93-1966-AC63-2E6E28DB3CB3}"/>
              </a:ext>
            </a:extLst>
          </p:cNvPr>
          <p:cNvGrpSpPr/>
          <p:nvPr/>
        </p:nvGrpSpPr>
        <p:grpSpPr>
          <a:xfrm>
            <a:off x="10056440" y="-9418"/>
            <a:ext cx="2684380" cy="918138"/>
            <a:chOff x="10056440" y="-9418"/>
            <a:chExt cx="2684380" cy="918138"/>
          </a:xfrm>
        </p:grpSpPr>
        <p:sp>
          <p:nvSpPr>
            <p:cNvPr id="6" name="Diagrama de flujo: datos 5">
              <a:extLst>
                <a:ext uri="{FF2B5EF4-FFF2-40B4-BE49-F238E27FC236}">
                  <a16:creationId xmlns:a16="http://schemas.microsoft.com/office/drawing/2014/main" id="{2CBFEA8E-17B2-BDD1-CC8F-EDE743917FAD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" name="Imagen 6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05554F46-6052-BF7B-38A2-E76525099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A11B1CF-A63D-72B9-D9F9-F35A471DC736}"/>
              </a:ext>
            </a:extLst>
          </p:cNvPr>
          <p:cNvSpPr txBox="1"/>
          <p:nvPr/>
        </p:nvSpPr>
        <p:spPr>
          <a:xfrm>
            <a:off x="604659" y="1986249"/>
            <a:ext cx="59766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Recibe, contiene y resguarda los votos de la ciudadanía.</a:t>
            </a:r>
          </a:p>
          <a:p>
            <a:pPr marL="82550"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Debido a su material procura la transparencia durante la Jornada Electoral. 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Cada elección se identifica por un color con la finalidad de poder reconocer qué boleta debe ingresarse en cada urna. 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Cuenta con etiqueta braille para indicar el tipo de elección, fondo blanco detrás de los textos para facilitar la lectura, marco alrededor de la ranura para ubicarla y flecha indicativa.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31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81426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Base porta Urna 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33E277-E2A7-B66C-D59B-92CCCA08E9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6812" r="9234" b="18244"/>
          <a:stretch/>
        </p:blipFill>
        <p:spPr bwMode="auto">
          <a:xfrm>
            <a:off x="2962684" y="2747170"/>
            <a:ext cx="5573927" cy="3641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Texto&#10;&#10;Descripción generada automáticamente con confianza media">
            <a:extLst>
              <a:ext uri="{FF2B5EF4-FFF2-40B4-BE49-F238E27FC236}">
                <a16:creationId xmlns:a16="http://schemas.microsoft.com/office/drawing/2014/main" id="{6AB99574-1ABB-6DFF-DC46-EE587CECA9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C02C234-EB5A-9B6E-2E32-79D555019B86}"/>
              </a:ext>
            </a:extLst>
          </p:cNvPr>
          <p:cNvGrpSpPr/>
          <p:nvPr/>
        </p:nvGrpSpPr>
        <p:grpSpPr>
          <a:xfrm>
            <a:off x="10056439" y="-81427"/>
            <a:ext cx="2684380" cy="918138"/>
            <a:chOff x="10056440" y="-9418"/>
            <a:chExt cx="2684380" cy="918138"/>
          </a:xfrm>
        </p:grpSpPr>
        <p:sp>
          <p:nvSpPr>
            <p:cNvPr id="12" name="Diagrama de flujo: datos 11">
              <a:extLst>
                <a:ext uri="{FF2B5EF4-FFF2-40B4-BE49-F238E27FC236}">
                  <a16:creationId xmlns:a16="http://schemas.microsoft.com/office/drawing/2014/main" id="{29284E4E-E382-6460-B5B5-BE3F94C13EFB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Imagen 12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BFB902EB-C901-6BCB-907F-58A16FDB9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B2B983A-7D6D-CE53-02BD-37463F824F4C}"/>
              </a:ext>
            </a:extLst>
          </p:cNvPr>
          <p:cNvSpPr txBox="1"/>
          <p:nvPr/>
        </p:nvSpPr>
        <p:spPr>
          <a:xfrm>
            <a:off x="477836" y="1044857"/>
            <a:ext cx="1116278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Fácil de usar, desplegable y resistente.</a:t>
            </a:r>
          </a:p>
          <a:p>
            <a:pPr marL="82550"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Proporciona a las urnas una inclinación que permite a la ciudadanía de estatura baja y personas que utilizan silla de ruedas, ubicar la ranura para introducir la boleta de manera más sencilla.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Cuenta con ranuras en forma de asa para cargar y transportar las urnas desarmadas.</a:t>
            </a: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3200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DE587CC9-414E-9207-D531-47FB73095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9256" y="2734594"/>
            <a:ext cx="3840781" cy="372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7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81426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Marcador de Boletas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7B56A4-4901-CE34-11B9-B41C8425CA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1426">
            <a:off x="6465701" y="2720265"/>
            <a:ext cx="2979093" cy="4045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29E1A4C-B123-F110-D8F8-35E8913A65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3635948"/>
            <a:ext cx="3335483" cy="236563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B2C954E-B52C-8E69-77E3-9CDFA51DDBDF}"/>
              </a:ext>
            </a:extLst>
          </p:cNvPr>
          <p:cNvSpPr txBox="1"/>
          <p:nvPr/>
        </p:nvSpPr>
        <p:spPr>
          <a:xfrm>
            <a:off x="858187" y="1443262"/>
            <a:ext cx="104239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Sirve para marcar las boletas, su forma triangular evita que ruede por el cancel, previniendo que caiga, asimismo su diseño y tamaño lo hacen más ergonómico y fácil de sujetar, principalmente para las personas con problemas motrices como Parkinson o artritis. </a:t>
            </a:r>
          </a:p>
          <a:p>
            <a:pPr algn="just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Debido a su composición, aún al ejercer presión, el marcador de boletas no se rompe, astilla, no transfiere marcas a otros papeles, ni manchas de grasa al doblar la boleta, incluso con exposición prolongada a altas temperaturas.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Texto&#10;&#10;Descripción generada automáticamente con confianza media">
            <a:extLst>
              <a:ext uri="{FF2B5EF4-FFF2-40B4-BE49-F238E27FC236}">
                <a16:creationId xmlns:a16="http://schemas.microsoft.com/office/drawing/2014/main" id="{E12BD0B8-41C9-EC47-ADE3-5A6C806AC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029D90FE-E719-54DB-0277-106ACFA8D391}"/>
              </a:ext>
            </a:extLst>
          </p:cNvPr>
          <p:cNvGrpSpPr/>
          <p:nvPr/>
        </p:nvGrpSpPr>
        <p:grpSpPr>
          <a:xfrm>
            <a:off x="10056440" y="-81426"/>
            <a:ext cx="2684380" cy="918138"/>
            <a:chOff x="10056440" y="-9418"/>
            <a:chExt cx="2684380" cy="918138"/>
          </a:xfrm>
        </p:grpSpPr>
        <p:sp>
          <p:nvSpPr>
            <p:cNvPr id="10" name="Diagrama de flujo: datos 9">
              <a:extLst>
                <a:ext uri="{FF2B5EF4-FFF2-40B4-BE49-F238E27FC236}">
                  <a16:creationId xmlns:a16="http://schemas.microsoft.com/office/drawing/2014/main" id="{6B2B8870-BFC6-E3CD-302D-17008DDB5993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1" name="Imagen 10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E6CB3DA6-014B-5C66-D89A-5E321D735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292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1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2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2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4B7710-704B-B8FF-9DA0-2A9703DA63EC}"/>
              </a:ext>
            </a:extLst>
          </p:cNvPr>
          <p:cNvSpPr/>
          <p:nvPr/>
        </p:nvSpPr>
        <p:spPr>
          <a:xfrm>
            <a:off x="-342437" y="-99392"/>
            <a:ext cx="12889432" cy="9181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E25B73B8-C244-4EA8-BBC9-4E533CB66506}"/>
              </a:ext>
            </a:extLst>
          </p:cNvPr>
          <p:cNvSpPr txBox="1">
            <a:spLocks/>
          </p:cNvSpPr>
          <p:nvPr/>
        </p:nvSpPr>
        <p:spPr>
          <a:xfrm>
            <a:off x="444696" y="97095"/>
            <a:ext cx="9611743" cy="6676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>
                <a:solidFill>
                  <a:srgbClr val="3D3164"/>
                </a:solidFill>
                <a:latin typeface="Century Gothic" panose="020B0502020202020204" pitchFamily="34" charset="0"/>
                <a:ea typeface="Adobe Gothic Std B" pitchFamily="34" charset="-128"/>
              </a:rPr>
              <a:t>Sello X</a:t>
            </a:r>
            <a:endParaRPr lang="es-MX" sz="4000" b="1" dirty="0">
              <a:solidFill>
                <a:srgbClr val="3D3164"/>
              </a:solidFill>
              <a:latin typeface="Century Gothic" panose="020B0502020202020204" pitchFamily="34" charset="0"/>
              <a:ea typeface="Adobe Gothic Std B" pitchFamily="34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AE65D3-D4B0-6DF9-1247-C82AC5299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5256"/>
          <a:stretch/>
        </p:blipFill>
        <p:spPr>
          <a:xfrm>
            <a:off x="6825748" y="1048401"/>
            <a:ext cx="4986581" cy="4986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66C568-5EA7-1B86-E741-578EF538EE66}"/>
              </a:ext>
            </a:extLst>
          </p:cNvPr>
          <p:cNvSpPr txBox="1"/>
          <p:nvPr/>
        </p:nvSpPr>
        <p:spPr>
          <a:xfrm>
            <a:off x="510803" y="2004816"/>
            <a:ext cx="66516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01613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El sello X sirve para marcar las boletas.</a:t>
            </a:r>
          </a:p>
          <a:p>
            <a:pPr marL="285750" indent="-201613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1613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Promueve el uso universal para que toda la ciudadanía pueda utilizarlo. </a:t>
            </a:r>
          </a:p>
          <a:p>
            <a:pPr marL="285750" indent="-201613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1613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Puede ser utilizado según se prefiera, ya que no tiene reglas de sujeción.</a:t>
            </a:r>
          </a:p>
          <a:p>
            <a:pPr marL="285750" indent="-201613" algn="just">
              <a:buFont typeface="Arial" panose="020B0604020202020204" pitchFamily="34" charset="0"/>
              <a:buChar char="•"/>
            </a:pPr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1613" algn="just">
              <a:buFont typeface="Arial" panose="020B0604020202020204" pitchFamily="34" charset="0"/>
              <a:buChar char="•"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Fomenta la autosuficiencia de las personas con discapacidad física, personas con falta parcial de las extremidades superiores, personas adultas mayores y personas con problemas motrices como Parkinson o artritis.</a:t>
            </a:r>
          </a:p>
          <a:p>
            <a:pPr algn="just"/>
            <a:endParaRPr lang="es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C0505A-9AE7-BF4A-0CDE-F5C87C9D6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48" t="7354" r="9066" b="35572"/>
          <a:stretch/>
        </p:blipFill>
        <p:spPr bwMode="auto">
          <a:xfrm>
            <a:off x="7539026" y="1414459"/>
            <a:ext cx="4048424" cy="4415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3A34075-4F36-64C7-6BAD-E68E73191A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6161925"/>
            <a:ext cx="1189325" cy="40286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7570CEDE-14B4-22A7-860B-FBBE085E67BA}"/>
              </a:ext>
            </a:extLst>
          </p:cNvPr>
          <p:cNvGrpSpPr/>
          <p:nvPr/>
        </p:nvGrpSpPr>
        <p:grpSpPr>
          <a:xfrm>
            <a:off x="10045483" y="-99393"/>
            <a:ext cx="2684380" cy="918138"/>
            <a:chOff x="10056440" y="-9418"/>
            <a:chExt cx="2684380" cy="918138"/>
          </a:xfrm>
        </p:grpSpPr>
        <p:sp>
          <p:nvSpPr>
            <p:cNvPr id="11" name="Diagrama de flujo: datos 10">
              <a:extLst>
                <a:ext uri="{FF2B5EF4-FFF2-40B4-BE49-F238E27FC236}">
                  <a16:creationId xmlns:a16="http://schemas.microsoft.com/office/drawing/2014/main" id="{AFD24D2E-C549-1E36-0F59-E5218FB1D8A2}"/>
                </a:ext>
              </a:extLst>
            </p:cNvPr>
            <p:cNvSpPr/>
            <p:nvPr/>
          </p:nvSpPr>
          <p:spPr>
            <a:xfrm>
              <a:off x="10056440" y="-9418"/>
              <a:ext cx="2684380" cy="918138"/>
            </a:xfrm>
            <a:prstGeom prst="flowChartInputOutpu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2" name="Imagen 1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61CE09C-C076-9451-C24C-4C55A02C3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6520" y="204803"/>
              <a:ext cx="1182475" cy="519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80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3440</TotalTime>
  <Words>747</Words>
  <Application>Microsoft Office PowerPoint</Application>
  <PresentationFormat>Panorámica</PresentationFormat>
  <Paragraphs>72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Malgun Gothic Semilight</vt:lpstr>
      <vt:lpstr>Arial</vt:lpstr>
      <vt:lpstr>Calibri</vt:lpstr>
      <vt:lpstr>Calibri Light</vt:lpstr>
      <vt:lpstr>Century Gothic</vt:lpstr>
      <vt:lpstr>Tema de Office</vt:lpstr>
      <vt:lpstr>Materiales Electorales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Mecanismos de recolección</dc:title>
  <dc:creator>Joaquin Rodriguez Lopez</dc:creator>
  <cp:lastModifiedBy>Maria del Rocio Feregrino Morales</cp:lastModifiedBy>
  <cp:revision>231</cp:revision>
  <dcterms:created xsi:type="dcterms:W3CDTF">2020-07-30T17:05:20Z</dcterms:created>
  <dcterms:modified xsi:type="dcterms:W3CDTF">2024-03-28T18:35:12Z</dcterms:modified>
</cp:coreProperties>
</file>