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3" r:id="rId2"/>
  </p:sldMasterIdLst>
  <p:sldIdLst>
    <p:sldId id="256" r:id="rId3"/>
    <p:sldId id="413" r:id="rId4"/>
    <p:sldId id="443" r:id="rId5"/>
    <p:sldId id="444" r:id="rId6"/>
    <p:sldId id="445" r:id="rId7"/>
    <p:sldId id="447" r:id="rId8"/>
    <p:sldId id="453" r:id="rId9"/>
    <p:sldId id="454" r:id="rId10"/>
    <p:sldId id="457" r:id="rId11"/>
    <p:sldId id="458" r:id="rId12"/>
    <p:sldId id="460" r:id="rId13"/>
    <p:sldId id="461" r:id="rId14"/>
    <p:sldId id="462" r:id="rId15"/>
    <p:sldId id="463" r:id="rId16"/>
    <p:sldId id="459" r:id="rId1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03C5C358-65D1-4740-B644-C325AFF03BF8}">
          <p14:sldIdLst>
            <p14:sldId id="256"/>
            <p14:sldId id="413"/>
            <p14:sldId id="443"/>
            <p14:sldId id="444"/>
            <p14:sldId id="445"/>
            <p14:sldId id="447"/>
            <p14:sldId id="453"/>
            <p14:sldId id="454"/>
            <p14:sldId id="457"/>
            <p14:sldId id="458"/>
            <p14:sldId id="460"/>
            <p14:sldId id="461"/>
            <p14:sldId id="462"/>
            <p14:sldId id="463"/>
          </p14:sldIdLst>
        </p14:section>
        <p14:section name="Sección sin título" id="{85D52064-20DD-4B0F-8A90-7AC2DDF7CED0}">
          <p14:sldIdLst>
            <p14:sldId id="4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6DAB"/>
    <a:srgbClr val="763D78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7673EC-8E35-4586-9546-19AF621A77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dirty="0"/>
              <a:t>1</a:t>
            </a:r>
          </a:p>
        </p:txBody>
      </p:sp>
      <p:sp>
        <p:nvSpPr>
          <p:cNvPr id="7" name="Título 1"/>
          <p:cNvSpPr txBox="1">
            <a:spLocks/>
          </p:cNvSpPr>
          <p:nvPr userDrawn="1"/>
        </p:nvSpPr>
        <p:spPr>
          <a:xfrm>
            <a:off x="5405718" y="365125"/>
            <a:ext cx="5948082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dirty="0">
                <a:latin typeface="Montserrat" panose="00000500000000000000" pitchFamily="50" charset="0"/>
              </a:rPr>
              <a:t>Temas</a:t>
            </a:r>
            <a:r>
              <a:rPr lang="es-MX" baseline="0" dirty="0">
                <a:latin typeface="Montserrat" panose="00000500000000000000" pitchFamily="50" charset="0"/>
              </a:rPr>
              <a:t> a difundir</a:t>
            </a:r>
            <a:endParaRPr lang="es-MX" dirty="0">
              <a:latin typeface="Montserrat" panose="00000500000000000000" pitchFamily="50" charset="0"/>
            </a:endParaRPr>
          </a:p>
        </p:txBody>
      </p:sp>
      <p:sp>
        <p:nvSpPr>
          <p:cNvPr id="8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s-MX" dirty="0"/>
              <a:t>EL VOTO</a:t>
            </a:r>
          </a:p>
          <a:p>
            <a:pPr lvl="0"/>
            <a:r>
              <a:rPr lang="es-MX" dirty="0"/>
              <a:t>ELECCIONES</a:t>
            </a:r>
          </a:p>
          <a:p>
            <a:pPr lvl="0"/>
            <a:r>
              <a:rPr lang="es-MX" dirty="0"/>
              <a:t>VOTACIONES PARA LA CDMX</a:t>
            </a:r>
          </a:p>
        </p:txBody>
      </p:sp>
    </p:spTree>
    <p:extLst>
      <p:ext uri="{BB962C8B-B14F-4D97-AF65-F5344CB8AC3E}">
        <p14:creationId xmlns:p14="http://schemas.microsoft.com/office/powerpoint/2010/main" val="175389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7673EC-8E35-4586-9546-19AF621A77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F128-4E85-45C8-B633-6219E764E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474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7673EC-8E35-4586-9546-19AF621A77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F128-4E85-45C8-B633-6219E764E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0847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7673EC-8E35-4586-9546-19AF621A77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F128-4E85-45C8-B633-6219E764E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6459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7673EC-8E35-4586-9546-19AF621A77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F128-4E85-45C8-B633-6219E764E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6190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7673EC-8E35-4586-9546-19AF621A77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F128-4E85-45C8-B633-6219E764E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2847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7673EC-8E35-4586-9546-19AF621A77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F128-4E85-45C8-B633-6219E764E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0334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de título">
    <p:bg>
      <p:bgPr>
        <a:solidFill>
          <a:srgbClr val="A86DAB">
            <a:alpha val="3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95312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7673EC-8E35-4586-9546-19AF621A77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F128-4E85-45C8-B633-6219E764E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095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7673EC-8E35-4586-9546-19AF621A77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F128-4E85-45C8-B633-6219E764E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09762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7673EC-8E35-4586-9546-19AF621A77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F128-4E85-45C8-B633-6219E764E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220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7673EC-8E35-4586-9546-19AF621A77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dirty="0"/>
              <a:t>3</a:t>
            </a:r>
          </a:p>
        </p:txBody>
      </p:sp>
      <p:sp>
        <p:nvSpPr>
          <p:cNvPr id="7" name="Título 1"/>
          <p:cNvSpPr txBox="1">
            <a:spLocks/>
          </p:cNvSpPr>
          <p:nvPr userDrawn="1"/>
        </p:nvSpPr>
        <p:spPr>
          <a:xfrm>
            <a:off x="5405718" y="365125"/>
            <a:ext cx="5948082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dirty="0">
                <a:latin typeface="Montserrat" panose="00000500000000000000" pitchFamily="50" charset="0"/>
              </a:rPr>
              <a:t>ETAPAS</a:t>
            </a:r>
          </a:p>
        </p:txBody>
      </p:sp>
    </p:spTree>
    <p:extLst>
      <p:ext uri="{BB962C8B-B14F-4D97-AF65-F5344CB8AC3E}">
        <p14:creationId xmlns:p14="http://schemas.microsoft.com/office/powerpoint/2010/main" val="20674911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7673EC-8E35-4586-9546-19AF621A77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F128-4E85-45C8-B633-6219E764E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00676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7673EC-8E35-4586-9546-19AF621A77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F128-4E85-45C8-B633-6219E764E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42411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7673EC-8E35-4586-9546-19AF621A77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F128-4E85-45C8-B633-6219E764E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8820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7673EC-8E35-4586-9546-19AF621A77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F128-4E85-45C8-B633-6219E764E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01206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7673EC-8E35-4586-9546-19AF621A77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F128-4E85-45C8-B633-6219E764E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22666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7673EC-8E35-4586-9546-19AF621A77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F128-4E85-45C8-B633-6219E764E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908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bg>
      <p:bgPr>
        <a:solidFill>
          <a:srgbClr val="A86DAB">
            <a:alpha val="3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 userDrawn="1"/>
        </p:nvSpPr>
        <p:spPr>
          <a:xfrm>
            <a:off x="5405718" y="365125"/>
            <a:ext cx="5948082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dirty="0">
                <a:latin typeface="Montserrat" panose="00000500000000000000" pitchFamily="50" charset="0"/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20038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F128-4E85-45C8-B633-6219E764E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5490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7673EC-8E35-4586-9546-19AF621A77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F128-4E85-45C8-B633-6219E764E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781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7673EC-8E35-4586-9546-19AF621A77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F128-4E85-45C8-B633-6219E764E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113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7673EC-8E35-4586-9546-19AF621A77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F128-4E85-45C8-B633-6219E764E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429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7673EC-8E35-4586-9546-19AF621A77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F128-4E85-45C8-B633-6219E764E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800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y objetos">
    <p:bg>
      <p:bgPr>
        <a:solidFill>
          <a:srgbClr val="A86DAB">
            <a:alpha val="3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060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 dirty="0"/>
              <a:t>1</a:t>
            </a: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4317999" y="1278410"/>
            <a:ext cx="7874001" cy="2544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93492" y="5827680"/>
            <a:ext cx="825500" cy="103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81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50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85" r:id="rId9"/>
    <p:sldLayoutId id="2147483669" r:id="rId10"/>
    <p:sldLayoutId id="2147483670" r:id="rId11"/>
    <p:sldLayoutId id="2147483671" r:id="rId12"/>
    <p:sldLayoutId id="214748367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AF128-4E85-45C8-B633-6219E764EDCE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317999" y="1278410"/>
            <a:ext cx="7874001" cy="2544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93492" y="5827680"/>
            <a:ext cx="825500" cy="103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80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49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872766" y="3193404"/>
            <a:ext cx="61836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>
                <a:solidFill>
                  <a:schemeClr val="bg1"/>
                </a:solidFill>
                <a:latin typeface="Montserrat" panose="00000500000000000000" pitchFamily="50" charset="0"/>
              </a:rPr>
              <a:t>MATERIALES ELECTORALES</a:t>
            </a:r>
          </a:p>
        </p:txBody>
      </p:sp>
    </p:spTree>
    <p:extLst>
      <p:ext uri="{BB962C8B-B14F-4D97-AF65-F5344CB8AC3E}">
        <p14:creationId xmlns:p14="http://schemas.microsoft.com/office/powerpoint/2010/main" val="272202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sz="3600" dirty="0">
                <a:latin typeface="Montserrat" panose="00000500000000000000" pitchFamily="50" charset="0"/>
              </a:rPr>
              <a:t>PERSONAL DE APOYO A ÓRGANOS DESCONCENTRADOS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7999" y="1319382"/>
            <a:ext cx="7874001" cy="2544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827680"/>
            <a:ext cx="825500" cy="1030320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1663699" y="2258791"/>
            <a:ext cx="705762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s-MX" sz="2000" dirty="0"/>
              <a:t>Supervisores Electorales Locales: </a:t>
            </a:r>
            <a:r>
              <a:rPr lang="es-MX" sz="2000" b="1" dirty="0"/>
              <a:t>533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MX" sz="2000" dirty="0"/>
              <a:t>Capacitadores Asistentes Electorales Locales: </a:t>
            </a:r>
            <a:r>
              <a:rPr lang="es-MX" sz="2000" b="1" dirty="0"/>
              <a:t>3,121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MX" sz="2000" dirty="0"/>
              <a:t>Técnicos especializados “C”: </a:t>
            </a:r>
            <a:r>
              <a:rPr lang="es-MX" sz="2000" b="1" dirty="0"/>
              <a:t>33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MX" sz="2000" dirty="0"/>
              <a:t>Asistentes operativos: </a:t>
            </a:r>
            <a:r>
              <a:rPr lang="es-MX" sz="2000" b="1" dirty="0"/>
              <a:t>66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MX" sz="2000" dirty="0"/>
              <a:t>Asistentes jurídicos: </a:t>
            </a:r>
            <a:r>
              <a:rPr lang="es-MX" sz="2000" b="1" dirty="0"/>
              <a:t>66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MX" sz="2000" dirty="0"/>
              <a:t>Auxiliares electorales: </a:t>
            </a:r>
            <a:r>
              <a:rPr lang="es-MX" sz="2000" b="1" dirty="0"/>
              <a:t>330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MX" sz="2000" dirty="0"/>
              <a:t>Capturistas: </a:t>
            </a:r>
            <a:r>
              <a:rPr lang="es-MX" sz="2000" b="1" dirty="0"/>
              <a:t>132</a:t>
            </a:r>
          </a:p>
        </p:txBody>
      </p:sp>
    </p:spTree>
    <p:extLst>
      <p:ext uri="{BB962C8B-B14F-4D97-AF65-F5344CB8AC3E}">
        <p14:creationId xmlns:p14="http://schemas.microsoft.com/office/powerpoint/2010/main" val="1205453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sz="3600" dirty="0">
                <a:latin typeface="Montserrat" panose="00000500000000000000" pitchFamily="50" charset="0"/>
              </a:rPr>
              <a:t>VOTO CHILANGO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7999" y="1319382"/>
            <a:ext cx="7874001" cy="2544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827680"/>
            <a:ext cx="825500" cy="1030320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838200" y="1755947"/>
            <a:ext cx="89742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/>
              <a:t> </a:t>
            </a:r>
            <a:r>
              <a:rPr lang="es-MX" sz="2000" dirty="0"/>
              <a:t>Total de ciudadanos inscritos en la Lista Nominal de Electores Residentes en el Extranjero (LNERE 2018) por rango de edad y género</a:t>
            </a:r>
          </a:p>
          <a:p>
            <a:pPr lvl="0"/>
            <a:endParaRPr lang="es-MX" sz="20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477280"/>
              </p:ext>
            </p:extLst>
          </p:nvPr>
        </p:nvGraphicFramePr>
        <p:xfrm>
          <a:off x="2446985" y="2771611"/>
          <a:ext cx="8667482" cy="368070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166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7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6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7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3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Edad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Hombres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Mujeres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Total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18-19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191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183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374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20-24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603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705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1,308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25-29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1,185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1,333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2,518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30-34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2,124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2,075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4,199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35-39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2,491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2,286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4,777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40-44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2,430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2,324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4,754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45-49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2,182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2,018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4,200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50-54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1,503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1,325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2,828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55-59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957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740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1,697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3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60-64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544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468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1,012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65 o más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497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452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949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3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Total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14,707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13,909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28,616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657859" y="6463165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400" b="1" dirty="0"/>
              <a:t>Fuente</a:t>
            </a:r>
            <a:r>
              <a:rPr lang="es-ES" sz="1400" dirty="0"/>
              <a:t>: Elaborado por la </a:t>
            </a:r>
            <a:r>
              <a:rPr lang="es-ES" sz="1400" dirty="0" err="1"/>
              <a:t>DEOEyG</a:t>
            </a:r>
            <a:r>
              <a:rPr lang="es-ES" sz="1400" dirty="0"/>
              <a:t>, con base en información del INE.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743083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sz="3600" dirty="0">
                <a:latin typeface="Montserrat" panose="00000500000000000000" pitchFamily="50" charset="0"/>
              </a:rPr>
              <a:t>VOTO CHILANGO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7999" y="1319382"/>
            <a:ext cx="7874001" cy="2544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827680"/>
            <a:ext cx="825500" cy="1030320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838200" y="1755947"/>
            <a:ext cx="89742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000" dirty="0"/>
              <a:t>Distribución porcentual de inscritos en la LNERE 2018 por rango de edad y género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357282"/>
              </p:ext>
            </p:extLst>
          </p:nvPr>
        </p:nvGraphicFramePr>
        <p:xfrm>
          <a:off x="2730322" y="2276080"/>
          <a:ext cx="8049296" cy="424062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179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7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1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1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62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Edad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% Hombres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% Mujeres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% Total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2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18-19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1.3%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1.3%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1.3%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2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20-24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4.1%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5.1%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4.6%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2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25-29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8.1%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9.6%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8.8%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2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30-34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14.4%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14.9%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14.7%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2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35-39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16.9%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16.4%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16.7%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2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40-44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16.5%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16.7%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16.6%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2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45-49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14.8%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14.5%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14.7%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62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50-54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10.2%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9.5%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9.9%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62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55-59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6.5%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5.3%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5.9%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62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60-64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3.7%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3.4%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3.5%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62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65 o más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3.4%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3.2%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3.3%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62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% Género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51.4%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48.6%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100.0%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4683617" y="6537344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400" b="1" dirty="0"/>
              <a:t>Fuente</a:t>
            </a:r>
            <a:r>
              <a:rPr lang="es-ES" sz="1400" dirty="0"/>
              <a:t>: Elaborado por la </a:t>
            </a:r>
            <a:r>
              <a:rPr lang="es-ES" sz="1400" dirty="0" err="1"/>
              <a:t>DEOEyG</a:t>
            </a:r>
            <a:r>
              <a:rPr lang="es-ES" sz="1400" dirty="0"/>
              <a:t>, con base en información del INE.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765068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sz="3600" dirty="0">
                <a:latin typeface="Montserrat" panose="00000500000000000000" pitchFamily="50" charset="0"/>
              </a:rPr>
              <a:t>VOTO CHILANGO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7999" y="1319382"/>
            <a:ext cx="7874001" cy="2544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827680"/>
            <a:ext cx="825500" cy="1030320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838200" y="1755947"/>
            <a:ext cx="89742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000" b="1" dirty="0"/>
              <a:t> </a:t>
            </a:r>
            <a:r>
              <a:rPr lang="es-MX" sz="2000" dirty="0"/>
              <a:t>País de residencia de los inscritos en la LNERE 2018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827707"/>
              </p:ext>
            </p:extLst>
          </p:nvPr>
        </p:nvGraphicFramePr>
        <p:xfrm>
          <a:off x="2051777" y="2381850"/>
          <a:ext cx="9577847" cy="390626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884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6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6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Lugar de residencia</a:t>
                      </a:r>
                      <a:endParaRPr lang="es-MX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Inscritos</a:t>
                      </a:r>
                      <a:endParaRPr lang="es-MX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Porcentaje</a:t>
                      </a:r>
                      <a:endParaRPr lang="es-MX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Estados Unidos de América</a:t>
                      </a:r>
                      <a:endParaRPr lang="es-MX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18,110</a:t>
                      </a:r>
                      <a:endParaRPr lang="es-MX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63.29%</a:t>
                      </a:r>
                      <a:endParaRPr lang="es-MX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Canadá</a:t>
                      </a:r>
                      <a:endParaRPr lang="es-MX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1,911</a:t>
                      </a:r>
                      <a:endParaRPr lang="es-MX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6.68%</a:t>
                      </a:r>
                      <a:endParaRPr lang="es-MX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España</a:t>
                      </a:r>
                      <a:endParaRPr lang="es-MX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1,509</a:t>
                      </a:r>
                      <a:endParaRPr lang="es-MX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5.27%</a:t>
                      </a:r>
                      <a:endParaRPr lang="es-MX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Alemania</a:t>
                      </a:r>
                      <a:endParaRPr lang="es-MX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1,075</a:t>
                      </a:r>
                      <a:endParaRPr lang="es-MX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3.76%</a:t>
                      </a:r>
                      <a:endParaRPr lang="es-MX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Francia</a:t>
                      </a:r>
                      <a:endParaRPr lang="es-MX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978</a:t>
                      </a:r>
                      <a:endParaRPr lang="es-MX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3.42%</a:t>
                      </a:r>
                      <a:endParaRPr lang="es-MX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Reino unido</a:t>
                      </a:r>
                      <a:endParaRPr lang="es-MX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978</a:t>
                      </a:r>
                      <a:endParaRPr lang="es-MX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3.42%</a:t>
                      </a:r>
                      <a:endParaRPr lang="es-MX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Países bajos</a:t>
                      </a:r>
                      <a:endParaRPr lang="es-MX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360</a:t>
                      </a:r>
                      <a:endParaRPr lang="es-MX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1.26%</a:t>
                      </a:r>
                      <a:endParaRPr lang="es-MX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Suiza</a:t>
                      </a:r>
                      <a:endParaRPr lang="es-MX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349</a:t>
                      </a:r>
                      <a:endParaRPr lang="es-MX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1.22%</a:t>
                      </a:r>
                      <a:endParaRPr lang="es-MX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Italia</a:t>
                      </a:r>
                      <a:endParaRPr lang="es-MX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279</a:t>
                      </a:r>
                      <a:endParaRPr lang="es-MX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0.97%</a:t>
                      </a:r>
                      <a:endParaRPr lang="es-MX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Australia</a:t>
                      </a:r>
                      <a:endParaRPr lang="es-MX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270</a:t>
                      </a:r>
                      <a:endParaRPr lang="es-MX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0.94%</a:t>
                      </a:r>
                      <a:endParaRPr lang="es-MX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Chile</a:t>
                      </a:r>
                      <a:endParaRPr lang="es-MX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189</a:t>
                      </a:r>
                      <a:endParaRPr lang="es-MX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0.66%</a:t>
                      </a:r>
                      <a:endParaRPr lang="es-MX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89 países restantes</a:t>
                      </a:r>
                      <a:endParaRPr lang="es-MX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2,608</a:t>
                      </a:r>
                      <a:endParaRPr lang="es-MX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9.11%</a:t>
                      </a:r>
                      <a:endParaRPr lang="es-MX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Total 100 países</a:t>
                      </a:r>
                      <a:endParaRPr lang="es-MX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28,616</a:t>
                      </a:r>
                      <a:endParaRPr lang="es-MX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100.0%</a:t>
                      </a:r>
                      <a:endParaRPr lang="es-MX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068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sz="3600" dirty="0">
                <a:latin typeface="Montserrat" panose="00000500000000000000" pitchFamily="50" charset="0"/>
              </a:rPr>
              <a:t>VOTO CHILANGO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7999" y="1319382"/>
            <a:ext cx="7874001" cy="2544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827680"/>
            <a:ext cx="825500" cy="1030320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1457637" y="2091366"/>
            <a:ext cx="70576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/>
              <a:t>Ciudadanos inscritos en la LNERE 2018 al 5 de mayo de 2018</a:t>
            </a:r>
          </a:p>
          <a:p>
            <a:pPr lvl="0"/>
            <a:endParaRPr lang="es-MX" sz="2000" b="1" dirty="0"/>
          </a:p>
        </p:txBody>
      </p:sp>
      <p:grpSp>
        <p:nvGrpSpPr>
          <p:cNvPr id="6" name="5 Grupo"/>
          <p:cNvGrpSpPr>
            <a:grpSpLocks/>
          </p:cNvGrpSpPr>
          <p:nvPr/>
        </p:nvGrpSpPr>
        <p:grpSpPr bwMode="auto">
          <a:xfrm>
            <a:off x="4317999" y="2559279"/>
            <a:ext cx="2958563" cy="2682422"/>
            <a:chOff x="0" y="-143"/>
            <a:chExt cx="1884" cy="1763"/>
          </a:xfrm>
        </p:grpSpPr>
        <p:sp>
          <p:nvSpPr>
            <p:cNvPr id="7" name="Oval 3"/>
            <p:cNvSpPr>
              <a:spLocks noChangeArrowheads="1"/>
            </p:cNvSpPr>
            <p:nvPr/>
          </p:nvSpPr>
          <p:spPr bwMode="auto">
            <a:xfrm>
              <a:off x="0" y="0"/>
              <a:ext cx="1884" cy="1620"/>
            </a:xfrm>
            <a:prstGeom prst="ellipse">
              <a:avLst/>
            </a:prstGeom>
            <a:solidFill>
              <a:srgbClr val="1F497D">
                <a:lumMod val="40000"/>
                <a:lumOff val="60000"/>
              </a:srgbClr>
            </a:solidFill>
            <a:ln w="38100">
              <a:solidFill>
                <a:sysClr val="window" lastClr="FFFFFF">
                  <a:lumMod val="95000"/>
                  <a:lumOff val="0"/>
                </a:sysClr>
              </a:solidFill>
              <a:round/>
              <a:headEnd/>
              <a:tailEnd/>
            </a:ln>
            <a:effectLst>
              <a:outerShdw dist="28398" dir="3806097" algn="ctr" rotWithShape="0">
                <a:srgbClr val="8064A2">
                  <a:lumMod val="50000"/>
                  <a:lumOff val="0"/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494" y="-143"/>
              <a:ext cx="1004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ES" sz="3200" b="1" dirty="0">
                  <a:effectLst/>
                  <a:latin typeface="Arial"/>
                  <a:ea typeface="Times New Roman"/>
                </a:rPr>
                <a:t> </a:t>
              </a:r>
              <a:endParaRPr lang="es-MX" sz="3200" dirty="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es-ES" sz="3200" b="1" dirty="0">
                  <a:effectLst/>
                  <a:latin typeface="Arial"/>
                  <a:ea typeface="Times New Roman"/>
                </a:rPr>
                <a:t> LNERE</a:t>
              </a:r>
              <a:endParaRPr lang="es-MX" sz="3200" dirty="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es-ES" sz="3200" b="1" dirty="0">
                  <a:effectLst/>
                  <a:latin typeface="Arial"/>
                  <a:ea typeface="Times New Roman"/>
                </a:rPr>
                <a:t>28,616</a:t>
              </a:r>
              <a:endParaRPr lang="es-MX" sz="3200" dirty="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es-ES" sz="3200" dirty="0">
                  <a:effectLst/>
                  <a:latin typeface="Times New Roman"/>
                  <a:ea typeface="Times New Roman"/>
                </a:rPr>
                <a:t> </a:t>
              </a:r>
              <a:endParaRPr lang="es-MX" sz="3200" dirty="0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0717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978947" y="2973313"/>
            <a:ext cx="9870470" cy="130400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s-MX" sz="8800" dirty="0">
                <a:solidFill>
                  <a:srgbClr val="763D78"/>
                </a:solidFill>
                <a:latin typeface="Montserrat Medium" panose="00000600000000000000" pitchFamily="50" charset="0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1783772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097281" y="1882849"/>
            <a:ext cx="9870470" cy="130400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s-MX" sz="6600" dirty="0">
                <a:solidFill>
                  <a:srgbClr val="763D78"/>
                </a:solidFill>
                <a:latin typeface="Montserrat Medium" panose="00000600000000000000" pitchFamily="50" charset="0"/>
              </a:rPr>
              <a:t>PROCESO ELECTORAL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s-MX" sz="6600" dirty="0">
                <a:solidFill>
                  <a:srgbClr val="763D78"/>
                </a:solidFill>
                <a:latin typeface="Montserrat Medium" panose="00000600000000000000" pitchFamily="50" charset="0"/>
              </a:rPr>
              <a:t>LOCAL ORDINARIO 2017-2018</a:t>
            </a:r>
          </a:p>
        </p:txBody>
      </p:sp>
      <p:grpSp>
        <p:nvGrpSpPr>
          <p:cNvPr id="5" name="4 Grupo"/>
          <p:cNvGrpSpPr/>
          <p:nvPr/>
        </p:nvGrpSpPr>
        <p:grpSpPr>
          <a:xfrm>
            <a:off x="6071153" y="6134400"/>
            <a:ext cx="6096000" cy="580134"/>
            <a:chOff x="6045395" y="5928336"/>
            <a:chExt cx="6096000" cy="580134"/>
          </a:xfrm>
        </p:grpSpPr>
        <p:sp>
          <p:nvSpPr>
            <p:cNvPr id="2" name="1 Rectángulo"/>
            <p:cNvSpPr/>
            <p:nvPr/>
          </p:nvSpPr>
          <p:spPr>
            <a:xfrm>
              <a:off x="6045395" y="5928336"/>
              <a:ext cx="6096000" cy="27699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/>
              <a:r>
                <a:rPr lang="es-ES" sz="1200" b="1" dirty="0"/>
                <a:t>Datos obtenidos de la Dirección Ejecutiva de Organización Electoral y </a:t>
              </a:r>
              <a:r>
                <a:rPr lang="es-ES" sz="1200" b="1" dirty="0" err="1"/>
                <a:t>Geoestadística</a:t>
              </a:r>
              <a:r>
                <a:rPr lang="es-ES" sz="1200" b="1" dirty="0"/>
                <a:t>. </a:t>
              </a:r>
              <a:endParaRPr lang="es-MX" sz="1200" dirty="0"/>
            </a:p>
          </p:txBody>
        </p:sp>
        <p:sp>
          <p:nvSpPr>
            <p:cNvPr id="3" name="2 Rectángulo"/>
            <p:cNvSpPr/>
            <p:nvPr/>
          </p:nvSpPr>
          <p:spPr>
            <a:xfrm>
              <a:off x="9265151" y="6231471"/>
              <a:ext cx="282641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1200" dirty="0"/>
                <a:t>Fecha de actualización: 5 de junio de 2018</a:t>
              </a:r>
              <a:endParaRPr lang="es-MX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15328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sz="3600" dirty="0">
                <a:latin typeface="Montserrat" panose="00000500000000000000" pitchFamily="50" charset="0"/>
              </a:rPr>
              <a:t>CARGOS A ELEGIR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3"/>
          </p:nvPr>
        </p:nvSpPr>
        <p:spPr>
          <a:xfrm>
            <a:off x="4317999" y="2255718"/>
            <a:ext cx="7427533" cy="3752271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s-MX" b="0" dirty="0">
                <a:latin typeface="Montserrat" panose="00000500000000000000" pitchFamily="50" charset="0"/>
              </a:rPr>
              <a:t> 	Jefatura de Gobierno: 1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b="0" dirty="0">
                <a:latin typeface="Montserrat" panose="00000500000000000000" pitchFamily="50" charset="0"/>
              </a:rPr>
              <a:t> 	Diputaciones al Congreso: 66</a:t>
            </a:r>
          </a:p>
          <a:p>
            <a:r>
              <a:rPr lang="es-MX" b="0" dirty="0">
                <a:latin typeface="Montserrat" panose="00000500000000000000" pitchFamily="50" charset="0"/>
              </a:rPr>
              <a:t>      -Mayoría Relativa: 33</a:t>
            </a:r>
          </a:p>
          <a:p>
            <a:r>
              <a:rPr lang="es-MX" b="0" dirty="0">
                <a:latin typeface="Montserrat" panose="00000500000000000000" pitchFamily="50" charset="0"/>
              </a:rPr>
              <a:t>      -Representación Proporcional: 33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b="0" dirty="0">
                <a:latin typeface="Montserrat" panose="00000500000000000000" pitchFamily="50" charset="0"/>
              </a:rPr>
              <a:t> 	Alcaldías: 16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b="0" dirty="0">
                <a:latin typeface="Montserrat" panose="00000500000000000000" pitchFamily="50" charset="0"/>
              </a:rPr>
              <a:t> Concejalas/es: 160</a:t>
            </a:r>
          </a:p>
          <a:p>
            <a:r>
              <a:rPr lang="es-MX" b="0" dirty="0">
                <a:latin typeface="Montserrat" panose="00000500000000000000" pitchFamily="50" charset="0"/>
              </a:rPr>
              <a:t>      -Mayoría Relativa: 96</a:t>
            </a:r>
          </a:p>
          <a:p>
            <a:r>
              <a:rPr lang="es-MX" b="0" dirty="0">
                <a:latin typeface="Montserrat" panose="00000500000000000000" pitchFamily="50" charset="0"/>
              </a:rPr>
              <a:t>      -Representación Proporcional: 64</a:t>
            </a:r>
          </a:p>
          <a:p>
            <a:endParaRPr lang="es-MX" b="0" dirty="0">
              <a:latin typeface="Montserrat" panose="00000500000000000000" pitchFamily="50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7999" y="1319382"/>
            <a:ext cx="7874001" cy="2544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827680"/>
            <a:ext cx="825500" cy="1030320"/>
          </a:xfrm>
          <a:prstGeom prst="rect">
            <a:avLst/>
          </a:prstGeom>
        </p:spPr>
      </p:pic>
      <p:pic>
        <p:nvPicPr>
          <p:cNvPr id="7" name="Picture 2" descr="C:\Users\Mar\Downloads\voto.png">
            <a:extLst>
              <a:ext uri="{FF2B5EF4-FFF2-40B4-BE49-F238E27FC236}">
                <a16:creationId xmlns:a16="http://schemas.microsoft.com/office/drawing/2014/main" id="{DF758D26-4D45-43E4-A952-8468CEA47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357" y="2936604"/>
            <a:ext cx="1904337" cy="190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7174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>
            <a:off x="5422006" y="444992"/>
            <a:ext cx="180304" cy="4616405"/>
          </a:xfrm>
          <a:prstGeom prst="rect">
            <a:avLst/>
          </a:prstGeom>
          <a:solidFill>
            <a:srgbClr val="A86D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57063" y="444993"/>
            <a:ext cx="4401303" cy="640423"/>
          </a:xfrm>
        </p:spPr>
        <p:txBody>
          <a:bodyPr/>
          <a:lstStyle/>
          <a:p>
            <a:r>
              <a:rPr lang="es-MX" sz="3200" dirty="0">
                <a:latin typeface="Montserrat" panose="00000500000000000000" pitchFamily="50" charset="0"/>
              </a:rPr>
              <a:t>LISTA NOMINAL DE ELECTORES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7999" y="1319382"/>
            <a:ext cx="7874001" cy="2544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827680"/>
            <a:ext cx="825500" cy="1030320"/>
          </a:xfrm>
          <a:prstGeom prst="rect">
            <a:avLst/>
          </a:prstGeom>
        </p:spPr>
      </p:pic>
      <p:pic>
        <p:nvPicPr>
          <p:cNvPr id="7" name="Picture 2" descr="C:\Users\Mar\Downloads\voto.png">
            <a:extLst>
              <a:ext uri="{FF2B5EF4-FFF2-40B4-BE49-F238E27FC236}">
                <a16:creationId xmlns:a16="http://schemas.microsoft.com/office/drawing/2014/main" id="{DF758D26-4D45-43E4-A952-8468CEA47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116" y="5405424"/>
            <a:ext cx="1194996" cy="1194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Marcador de texto"/>
          <p:cNvSpPr>
            <a:spLocks noGrp="1"/>
          </p:cNvSpPr>
          <p:nvPr>
            <p:ph type="body" sz="quarter" idx="3"/>
          </p:nvPr>
        </p:nvSpPr>
        <p:spPr>
          <a:xfrm>
            <a:off x="554865" y="2640169"/>
            <a:ext cx="4957293" cy="2286134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s-MX" dirty="0"/>
              <a:t>Mujeres: 4,045,107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MX" dirty="0"/>
              <a:t>Hombres: 3,583,149</a:t>
            </a:r>
          </a:p>
          <a:p>
            <a:pPr lvl="0"/>
            <a:endParaRPr lang="es-MX" dirty="0"/>
          </a:p>
          <a:p>
            <a:pPr lvl="0"/>
            <a:r>
              <a:rPr lang="es-MX" dirty="0"/>
              <a:t>Total: 7,628,256 (corte al 30 de abril de 2018)</a:t>
            </a:r>
          </a:p>
          <a:p>
            <a:endParaRPr lang="es-MX" dirty="0"/>
          </a:p>
        </p:txBody>
      </p:sp>
      <p:sp>
        <p:nvSpPr>
          <p:cNvPr id="10" name="3 Marcador de texto"/>
          <p:cNvSpPr>
            <a:spLocks noGrp="1"/>
          </p:cNvSpPr>
          <p:nvPr>
            <p:ph type="body" sz="quarter" idx="3"/>
          </p:nvPr>
        </p:nvSpPr>
        <p:spPr>
          <a:xfrm>
            <a:off x="6103157" y="2125014"/>
            <a:ext cx="5183188" cy="1974894"/>
          </a:xfrm>
        </p:spPr>
        <p:txBody>
          <a:bodyPr/>
          <a:lstStyle/>
          <a:p>
            <a:r>
              <a:rPr lang="es-MX" dirty="0"/>
              <a:t> </a:t>
            </a:r>
          </a:p>
          <a:p>
            <a:pPr lvl="0"/>
            <a:r>
              <a:rPr lang="es-MX" dirty="0"/>
              <a:t>Distritos locales uninominales: 33</a:t>
            </a:r>
          </a:p>
          <a:p>
            <a:pPr lvl="0"/>
            <a:r>
              <a:rPr lang="es-MX" dirty="0"/>
              <a:t>Demarcaciones: 16 </a:t>
            </a:r>
          </a:p>
          <a:p>
            <a:pPr lvl="0"/>
            <a:r>
              <a:rPr lang="es-MX" dirty="0"/>
              <a:t>Circunscripciones de demarcación: 96</a:t>
            </a:r>
          </a:p>
          <a:p>
            <a:endParaRPr lang="es-MX" dirty="0"/>
          </a:p>
        </p:txBody>
      </p:sp>
      <p:sp>
        <p:nvSpPr>
          <p:cNvPr id="13" name="Título 2"/>
          <p:cNvSpPr txBox="1">
            <a:spLocks/>
          </p:cNvSpPr>
          <p:nvPr/>
        </p:nvSpPr>
        <p:spPr>
          <a:xfrm>
            <a:off x="6414803" y="444993"/>
            <a:ext cx="5100811" cy="64042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dirty="0">
                <a:latin typeface="Montserrat" panose="00000500000000000000" pitchFamily="50" charset="0"/>
              </a:rPr>
              <a:t>GEOGRAFÍA ELECTORAL</a:t>
            </a:r>
          </a:p>
        </p:txBody>
      </p:sp>
    </p:spTree>
    <p:extLst>
      <p:ext uri="{BB962C8B-B14F-4D97-AF65-F5344CB8AC3E}">
        <p14:creationId xmlns:p14="http://schemas.microsoft.com/office/powerpoint/2010/main" val="546611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sz="3600" dirty="0">
                <a:latin typeface="Montserrat" panose="00000500000000000000" pitchFamily="50" charset="0"/>
              </a:rPr>
              <a:t>CONSEJOS DISTRITALES: 33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7999" y="1319382"/>
            <a:ext cx="7874001" cy="2544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827680"/>
            <a:ext cx="825500" cy="1030320"/>
          </a:xfrm>
          <a:prstGeom prst="rect">
            <a:avLst/>
          </a:prstGeom>
        </p:spPr>
      </p:pic>
      <p:pic>
        <p:nvPicPr>
          <p:cNvPr id="7" name="Picture 2" descr="C:\Users\Mar\Downloads\voto.png">
            <a:extLst>
              <a:ext uri="{FF2B5EF4-FFF2-40B4-BE49-F238E27FC236}">
                <a16:creationId xmlns:a16="http://schemas.microsoft.com/office/drawing/2014/main" id="{DF758D26-4D45-43E4-A952-8468CEA47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116" y="5405424"/>
            <a:ext cx="1194996" cy="1194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texto"/>
          <p:cNvSpPr>
            <a:spLocks noGrp="1"/>
          </p:cNvSpPr>
          <p:nvPr>
            <p:ph type="body" sz="quarter" idx="3"/>
          </p:nvPr>
        </p:nvSpPr>
        <p:spPr>
          <a:xfrm>
            <a:off x="1663700" y="1875246"/>
            <a:ext cx="6307964" cy="3952434"/>
          </a:xfrm>
        </p:spPr>
        <p:txBody>
          <a:bodyPr/>
          <a:lstStyle/>
          <a:p>
            <a:pPr marL="342900" lvl="0" indent="-342900">
              <a:buFont typeface="Arial" pitchFamily="34" charset="0"/>
              <a:buChar char="•"/>
            </a:pPr>
            <a:r>
              <a:rPr lang="es-MX" dirty="0"/>
              <a:t>Consejeras/os Propietarias/os: 198</a:t>
            </a:r>
          </a:p>
          <a:p>
            <a:pPr lvl="0"/>
            <a:r>
              <a:rPr lang="es-MX" dirty="0"/>
              <a:t>Mujeres: 99</a:t>
            </a:r>
          </a:p>
          <a:p>
            <a:pPr lvl="0"/>
            <a:r>
              <a:rPr lang="es-MX" dirty="0"/>
              <a:t>Hombres: 99</a:t>
            </a:r>
          </a:p>
          <a:p>
            <a:pPr lvl="0"/>
            <a:endParaRPr lang="es-MX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s-MX" dirty="0"/>
              <a:t>Consejeras/os Suplentes: 189</a:t>
            </a:r>
          </a:p>
          <a:p>
            <a:pPr lvl="0"/>
            <a:r>
              <a:rPr lang="es-MX" dirty="0"/>
              <a:t>Mujeres: 91</a:t>
            </a:r>
          </a:p>
          <a:p>
            <a:pPr lvl="0"/>
            <a:r>
              <a:rPr lang="es-MX" dirty="0"/>
              <a:t>Hombres: 98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56889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39788" y="352246"/>
            <a:ext cx="10515600" cy="1325563"/>
          </a:xfrm>
        </p:spPr>
        <p:txBody>
          <a:bodyPr/>
          <a:lstStyle/>
          <a:p>
            <a:pPr algn="r"/>
            <a:r>
              <a:rPr lang="es-MX" sz="3600" dirty="0">
                <a:latin typeface="Montserrat" panose="00000500000000000000" pitchFamily="50" charset="0"/>
              </a:rPr>
              <a:t>CASILLAS APROBADAS POR EL INE PARA SU INSTALACIÓN: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7999" y="1319382"/>
            <a:ext cx="7874001" cy="2544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827680"/>
            <a:ext cx="825500" cy="1030320"/>
          </a:xfrm>
          <a:prstGeom prst="rect">
            <a:avLst/>
          </a:prstGeom>
        </p:spPr>
      </p:pic>
      <p:pic>
        <p:nvPicPr>
          <p:cNvPr id="8" name="Picture 2" descr="C:\Users\Mar\Downloads\politica.png">
            <a:extLst>
              <a:ext uri="{FF2B5EF4-FFF2-40B4-BE49-F238E27FC236}">
                <a16:creationId xmlns:a16="http://schemas.microsoft.com/office/drawing/2014/main" id="{D106BF50-A4B7-438A-AE29-7C57AFB972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4249" y="5827680"/>
            <a:ext cx="669065" cy="669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texto"/>
          <p:cNvSpPr>
            <a:spLocks noGrp="1"/>
          </p:cNvSpPr>
          <p:nvPr>
            <p:ph type="body" sz="quarter" idx="3"/>
          </p:nvPr>
        </p:nvSpPr>
        <p:spPr>
          <a:xfrm>
            <a:off x="1726405" y="2537141"/>
            <a:ext cx="5183188" cy="2466438"/>
          </a:xfrm>
        </p:spPr>
        <p:txBody>
          <a:bodyPr/>
          <a:lstStyle/>
          <a:p>
            <a:pPr marL="342900" lvl="0" indent="-342900">
              <a:buFont typeface="Arial" pitchFamily="34" charset="0"/>
              <a:buChar char="•"/>
            </a:pPr>
            <a:r>
              <a:rPr lang="es-MX" sz="2800" dirty="0"/>
              <a:t>Casillas básicas: 12,976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MX" sz="2800" dirty="0"/>
              <a:t>Casillas contiguas: 7,403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MX" sz="2800" dirty="0"/>
              <a:t>Casillas extraordinarias: 17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MX" sz="2800" dirty="0"/>
              <a:t>Casillas especiales: 29</a:t>
            </a:r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27151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38200" y="248219"/>
            <a:ext cx="10515600" cy="1325563"/>
          </a:xfrm>
        </p:spPr>
        <p:txBody>
          <a:bodyPr/>
          <a:lstStyle/>
          <a:p>
            <a:pPr algn="r"/>
            <a:r>
              <a:rPr lang="es-MX" sz="3600" dirty="0">
                <a:latin typeface="Montserrat" panose="00000500000000000000" pitchFamily="50" charset="0"/>
              </a:rPr>
              <a:t>MATERIALES ELECTORALES DISTRIBUIDOS A ÓRGANOS DESCONCENTRADOS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7999" y="1319382"/>
            <a:ext cx="7874001" cy="2544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827680"/>
            <a:ext cx="825500" cy="1030320"/>
          </a:xfrm>
          <a:prstGeom prst="rect">
            <a:avLst/>
          </a:prstGeom>
        </p:spPr>
      </p:pic>
      <p:sp>
        <p:nvSpPr>
          <p:cNvPr id="13" name="1 Marcador de texto"/>
          <p:cNvSpPr>
            <a:spLocks noGrp="1"/>
          </p:cNvSpPr>
          <p:nvPr>
            <p:ph type="body" sz="quarter" idx="3"/>
          </p:nvPr>
        </p:nvSpPr>
        <p:spPr>
          <a:xfrm>
            <a:off x="248094" y="1871584"/>
            <a:ext cx="2186015" cy="1477325"/>
          </a:xfrm>
        </p:spPr>
        <p:txBody>
          <a:bodyPr/>
          <a:lstStyle/>
          <a:p>
            <a:pPr lvl="0"/>
            <a:r>
              <a:rPr lang="es-MX" sz="1800" dirty="0"/>
              <a:t>Distribución:</a:t>
            </a:r>
          </a:p>
          <a:p>
            <a:pPr lvl="0"/>
            <a:r>
              <a:rPr lang="es-MX" sz="1800" dirty="0"/>
              <a:t> del 4 al 8 de junio de 2018</a:t>
            </a:r>
          </a:p>
          <a:p>
            <a:endParaRPr lang="es-MX" sz="18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901037"/>
              </p:ext>
            </p:extLst>
          </p:nvPr>
        </p:nvGraphicFramePr>
        <p:xfrm>
          <a:off x="2575775" y="1854562"/>
          <a:ext cx="9131121" cy="444186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6122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8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5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Material</a:t>
                      </a:r>
                      <a:endParaRPr lang="es-MX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Cantidad</a:t>
                      </a:r>
                      <a:endParaRPr lang="es-MX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5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Caja paquete</a:t>
                      </a:r>
                      <a:endParaRPr lang="es-MX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14,267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4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Base Porta Urna</a:t>
                      </a:r>
                      <a:endParaRPr lang="es-MX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42,801 (en juegos de tres)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5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Cancel Modular (diseño IECM)</a:t>
                      </a:r>
                      <a:endParaRPr lang="es-MX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11,297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5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Cancel Modular (diseño INE)</a:t>
                      </a:r>
                      <a:endParaRPr lang="es-MX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2,970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5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Urna Jefatura de Gobierno</a:t>
                      </a:r>
                      <a:endParaRPr lang="es-MX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14,267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4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Urna Diputaciones al Congreso de la Ciudad de México</a:t>
                      </a:r>
                      <a:endParaRPr lang="es-MX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14,267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5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Urna Alcaldías</a:t>
                      </a:r>
                      <a:endParaRPr lang="es-MX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14,267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5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Etiqueta de seguridad para caja paquete</a:t>
                      </a:r>
                      <a:endParaRPr lang="es-MX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28,600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5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Lupa Fresnel</a:t>
                      </a:r>
                      <a:endParaRPr lang="es-MX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14,300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35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Sello “X”</a:t>
                      </a:r>
                      <a:endParaRPr lang="es-MX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14,300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35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Cinta adhesiva con logo institucional</a:t>
                      </a:r>
                      <a:endParaRPr lang="es-MX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14,300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35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Total</a:t>
                      </a:r>
                      <a:endParaRPr lang="es-MX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185,636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362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sz="3600" dirty="0">
                <a:latin typeface="Montserrat" panose="00000500000000000000" pitchFamily="50" charset="0"/>
              </a:rPr>
              <a:t>DOCUMENTACIÓN ELECTORAL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7999" y="1319382"/>
            <a:ext cx="7874001" cy="2544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827680"/>
            <a:ext cx="825500" cy="1030320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284407" y="1575274"/>
            <a:ext cx="66830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b="1" dirty="0"/>
              <a:t>Inicio de la impresión de boletas electorales: 8 de junio de 2018</a:t>
            </a:r>
          </a:p>
          <a:p>
            <a:pPr lvl="0"/>
            <a:endParaRPr lang="es-MX" b="1" dirty="0"/>
          </a:p>
          <a:p>
            <a:pPr lvl="0"/>
            <a:r>
              <a:rPr lang="es-MX" b="1" dirty="0"/>
              <a:t>Distribución: del 14 al 15 de junio de 2018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044828"/>
              </p:ext>
            </p:extLst>
          </p:nvPr>
        </p:nvGraphicFramePr>
        <p:xfrm>
          <a:off x="2079937" y="2599040"/>
          <a:ext cx="9903854" cy="4051046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808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5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21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Boletas electorales por tipo de elección </a:t>
                      </a:r>
                      <a:endParaRPr lang="es-MX" sz="18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(Con base en el corte de LN al 30 de abril. Incluye boletas para casillas especiales y adicionales para representaciones de partidos políticos y candidaturas sin partido ante casilla)</a:t>
                      </a:r>
                      <a:endParaRPr lang="es-MX" sz="18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MX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</a:rPr>
                        <a:t>7,928,766</a:t>
                      </a:r>
                      <a:endParaRPr lang="es-MX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77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Actas electorales</a:t>
                      </a:r>
                      <a:endParaRPr lang="es-MX" sz="1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(Jornada, de Escrutinio y Cómputo de casilla, de Incidentes, incluye 2% de reserva)</a:t>
                      </a:r>
                      <a:endParaRPr lang="es-MX" sz="1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 </a:t>
                      </a:r>
                      <a:endParaRPr lang="es-MX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</a:rPr>
                        <a:t>199,960</a:t>
                      </a:r>
                      <a:endParaRPr lang="es-MX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3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Documentos auxiliares</a:t>
                      </a:r>
                      <a:endParaRPr lang="es-MX" sz="1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(Carteles informativos, sobres bolsas, incluye 2% de reserva)</a:t>
                      </a:r>
                      <a:endParaRPr lang="es-MX" sz="1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 </a:t>
                      </a:r>
                      <a:endParaRPr lang="es-MX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</a:rPr>
                        <a:t>437,250</a:t>
                      </a:r>
                      <a:endParaRPr lang="es-MX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8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Sistema Braille (Mascarilla) </a:t>
                      </a:r>
                      <a:endParaRPr lang="es-MX" sz="1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 </a:t>
                      </a:r>
                      <a:endParaRPr lang="es-MX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</a:rPr>
                        <a:t>42,000</a:t>
                      </a:r>
                      <a:endParaRPr lang="es-MX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904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sz="3600" dirty="0">
                <a:latin typeface="Montserrat" panose="00000500000000000000" pitchFamily="50" charset="0"/>
              </a:rPr>
              <a:t>OBSERVACIÓN ELECTORAL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7999" y="1319382"/>
            <a:ext cx="7874001" cy="2544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827680"/>
            <a:ext cx="825500" cy="1030320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838200" y="2441586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MX" sz="2000" b="1" dirty="0"/>
              <a:t>Registros recibidos al 5 de junio: 695</a:t>
            </a:r>
          </a:p>
          <a:p>
            <a:pPr lvl="0"/>
            <a:endParaRPr lang="es-MX" sz="2000" b="1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s-MX" sz="2000" dirty="0"/>
              <a:t>Hombres: </a:t>
            </a:r>
            <a:r>
              <a:rPr lang="es-MX" sz="2000" b="1" dirty="0"/>
              <a:t>245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MX" sz="2000" dirty="0"/>
              <a:t>Mujeres: </a:t>
            </a:r>
            <a:r>
              <a:rPr lang="es-MX" sz="2000" b="1" dirty="0"/>
              <a:t>450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MX" sz="2000" dirty="0"/>
              <a:t>Personas capacitadas: </a:t>
            </a:r>
            <a:r>
              <a:rPr lang="es-MX" sz="2000" b="1" dirty="0"/>
              <a:t>197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MX" sz="2000" dirty="0"/>
              <a:t>Personas acreditadas: </a:t>
            </a:r>
            <a:r>
              <a:rPr lang="es-MX" sz="2000" b="1" dirty="0"/>
              <a:t>171</a:t>
            </a:r>
          </a:p>
          <a:p>
            <a:pPr lvl="0"/>
            <a:endParaRPr lang="es-MX" sz="2000" b="1" dirty="0"/>
          </a:p>
        </p:txBody>
      </p:sp>
      <p:sp>
        <p:nvSpPr>
          <p:cNvPr id="4" name="3 Rectángulo"/>
          <p:cNvSpPr/>
          <p:nvPr/>
        </p:nvSpPr>
        <p:spPr>
          <a:xfrm>
            <a:off x="6096000" y="2405649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MX" sz="2000" b="1" dirty="0"/>
              <a:t>Registros recibidos de personas residentes en el extranjero: 6</a:t>
            </a:r>
          </a:p>
          <a:p>
            <a:pPr lvl="0"/>
            <a:endParaRPr lang="es-MX" sz="2000" b="1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s-MX" sz="2000" dirty="0"/>
              <a:t>Hombres: 4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MX" sz="2000" dirty="0"/>
              <a:t>Mujeres: 2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MX" sz="2000" dirty="0"/>
              <a:t>Personas capacitadas: 0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MX" sz="2000" dirty="0"/>
              <a:t>Personas acreditadas: 0</a:t>
            </a:r>
          </a:p>
        </p:txBody>
      </p:sp>
    </p:spTree>
    <p:extLst>
      <p:ext uri="{BB962C8B-B14F-4D97-AF65-F5344CB8AC3E}">
        <p14:creationId xmlns:p14="http://schemas.microsoft.com/office/powerpoint/2010/main" val="3096612955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11042</TotalTime>
  <Words>669</Words>
  <Application>Microsoft Office PowerPoint</Application>
  <PresentationFormat>Panorámica</PresentationFormat>
  <Paragraphs>267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Montserrat</vt:lpstr>
      <vt:lpstr>Montserrat Medium</vt:lpstr>
      <vt:lpstr>Times New Roman</vt:lpstr>
      <vt:lpstr>Diseño personalizado</vt:lpstr>
      <vt:lpstr>1_Diseño personalizado</vt:lpstr>
      <vt:lpstr>Presentación de PowerPoint</vt:lpstr>
      <vt:lpstr>Presentación de PowerPoint</vt:lpstr>
      <vt:lpstr>CARGOS A ELEGIR</vt:lpstr>
      <vt:lpstr>LISTA NOMINAL DE ELECTORES</vt:lpstr>
      <vt:lpstr>CONSEJOS DISTRITALES: 33</vt:lpstr>
      <vt:lpstr>CASILLAS APROBADAS POR EL INE PARA SU INSTALACIÓN:</vt:lpstr>
      <vt:lpstr>MATERIALES ELECTORALES DISTRIBUIDOS A ÓRGANOS DESCONCENTRADOS</vt:lpstr>
      <vt:lpstr>DOCUMENTACIÓN ELECTORAL</vt:lpstr>
      <vt:lpstr>OBSERVACIÓN ELECTORAL</vt:lpstr>
      <vt:lpstr>PERSONAL DE APOYO A ÓRGANOS DESCONCENTRADOS</vt:lpstr>
      <vt:lpstr>VOTO CHILANGO</vt:lpstr>
      <vt:lpstr>VOTO CHILANGO</vt:lpstr>
      <vt:lpstr>VOTO CHILANGO</vt:lpstr>
      <vt:lpstr>VOTO CHILANGO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IEDF</dc:creator>
  <cp:lastModifiedBy>Michellette Guevara Pastor</cp:lastModifiedBy>
  <cp:revision>216</cp:revision>
  <dcterms:created xsi:type="dcterms:W3CDTF">2017-09-13T15:49:32Z</dcterms:created>
  <dcterms:modified xsi:type="dcterms:W3CDTF">2018-06-08T18:13:05Z</dcterms:modified>
</cp:coreProperties>
</file>